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454" r:id="rId3"/>
    <p:sldId id="455" r:id="rId4"/>
    <p:sldId id="457" r:id="rId5"/>
    <p:sldId id="434" r:id="rId6"/>
    <p:sldId id="458" r:id="rId7"/>
    <p:sldId id="459" r:id="rId8"/>
    <p:sldId id="460" r:id="rId9"/>
    <p:sldId id="461" r:id="rId10"/>
    <p:sldId id="462" r:id="rId11"/>
    <p:sldId id="463" r:id="rId12"/>
    <p:sldId id="435" r:id="rId13"/>
    <p:sldId id="438" r:id="rId14"/>
    <p:sldId id="441" r:id="rId15"/>
    <p:sldId id="440" r:id="rId16"/>
    <p:sldId id="442" r:id="rId17"/>
    <p:sldId id="443" r:id="rId18"/>
    <p:sldId id="444" r:id="rId19"/>
    <p:sldId id="445" r:id="rId20"/>
    <p:sldId id="446" r:id="rId21"/>
    <p:sldId id="436" r:id="rId22"/>
    <p:sldId id="447" r:id="rId23"/>
    <p:sldId id="448" r:id="rId24"/>
    <p:sldId id="450" r:id="rId25"/>
    <p:sldId id="451" r:id="rId26"/>
    <p:sldId id="452" r:id="rId27"/>
    <p:sldId id="453" r:id="rId28"/>
    <p:sldId id="439" r:id="rId29"/>
    <p:sldId id="437" r:id="rId30"/>
    <p:sldId id="464" r:id="rId31"/>
    <p:sldId id="432" r:id="rId3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0323" autoAdjust="0"/>
  </p:normalViewPr>
  <p:slideViewPr>
    <p:cSldViewPr snapToGrid="0" snapToObjects="1">
      <p:cViewPr varScale="1">
        <p:scale>
          <a:sx n="56" d="100"/>
          <a:sy n="56" d="100"/>
        </p:scale>
        <p:origin x="-1386"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976"/>
    </p:cViewPr>
  </p:sorterViewPr>
  <p:notesViewPr>
    <p:cSldViewPr snapToGrid="0" snapToObjects="1">
      <p:cViewPr varScale="1">
        <p:scale>
          <a:sx n="42" d="100"/>
          <a:sy n="42" d="100"/>
        </p:scale>
        <p:origin x="-212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7" tIns="46148" rIns="92297" bIns="46148" rtlCol="0"/>
          <a:lstStyle>
            <a:lvl1pPr algn="r">
              <a:defRPr sz="1200"/>
            </a:lvl1pPr>
          </a:lstStyle>
          <a:p>
            <a:fld id="{4AA5FAC6-3599-B54F-9EE9-6F6533F50801}" type="datetimeFigureOut">
              <a:rPr lang="en-US" smtClean="0"/>
              <a:pPr/>
              <a:t>12/13/2011</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297" tIns="46148" rIns="92297" bIns="46148" rtlCol="0" anchor="b"/>
          <a:lstStyle>
            <a:lvl1pPr algn="r">
              <a:defRPr sz="1200"/>
            </a:lvl1pPr>
          </a:lstStyle>
          <a:p>
            <a:fld id="{9495AFE4-D420-C840-A6D0-3E83EAFB7B4C}" type="slidenum">
              <a:rPr lang="en-US" smtClean="0"/>
              <a:pPr/>
              <a:t>‹#›</a:t>
            </a:fld>
            <a:endParaRPr lang="en-US"/>
          </a:p>
        </p:txBody>
      </p:sp>
    </p:spTree>
    <p:extLst>
      <p:ext uri="{BB962C8B-B14F-4D97-AF65-F5344CB8AC3E}">
        <p14:creationId xmlns:p14="http://schemas.microsoft.com/office/powerpoint/2010/main" val="5966491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9089CE39-C150-E94B-AEE7-CB982B8571F7}" type="datetimeFigureOut">
              <a:rPr lang="en-US" smtClean="0"/>
              <a:pPr/>
              <a:t>12/13/2011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7" tIns="46148" rIns="92297" bIns="46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297" tIns="46148" rIns="92297" bIns="46148" rtlCol="0" anchor="b"/>
          <a:lstStyle>
            <a:lvl1pPr algn="r">
              <a:defRPr sz="1200"/>
            </a:lvl1pPr>
          </a:lstStyle>
          <a:p>
            <a:fld id="{37F8E23D-6129-D442-9629-B159544CD862}" type="slidenum">
              <a:rPr lang="en-US" smtClean="0"/>
              <a:pPr/>
              <a:t>‹#›</a:t>
            </a:fld>
            <a:endParaRPr lang="en-US"/>
          </a:p>
        </p:txBody>
      </p:sp>
    </p:spTree>
    <p:extLst>
      <p:ext uri="{BB962C8B-B14F-4D97-AF65-F5344CB8AC3E}">
        <p14:creationId xmlns:p14="http://schemas.microsoft.com/office/powerpoint/2010/main" val="285301516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DD0E5ADF-FEB3-479B-9150-B6477FF171D1}" type="slidenum">
              <a:rPr lang="en-US"/>
              <a:pPr eaLnBrk="1" hangingPunct="1"/>
              <a:t>31</a:t>
            </a:fld>
            <a:endParaRPr lang="en-US"/>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9397"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FCE218DA-135A-4F6B-A88E-E513B618FE18}" type="slidenum">
              <a:rPr lang="en-US" sz="1200" b="1">
                <a:latin typeface="Times New Roman" pitchFamily="18" charset="0"/>
              </a:rPr>
              <a:pPr algn="r"/>
              <a:t>31</a:t>
            </a:fld>
            <a:endParaRPr lang="en-US" sz="1200" b="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6353"/>
            <a:ext cx="7772400" cy="2465293"/>
          </a:xfrm>
          <a:solidFill>
            <a:schemeClr val="accent3">
              <a:lumMod val="50000"/>
            </a:schemeClr>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66271" y="3811495"/>
            <a:ext cx="7965141" cy="293552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Christopher B. Forrest, MD, PhD</a:t>
            </a:r>
          </a:p>
          <a:p>
            <a:r>
              <a:rPr lang="en-US" dirty="0" smtClean="0"/>
              <a:t>Professor of Pediatrics</a:t>
            </a:r>
          </a:p>
          <a:p>
            <a:r>
              <a:rPr lang="en-US" dirty="0" smtClean="0"/>
              <a:t>Children’s Hospital of Philadelphia</a:t>
            </a:r>
          </a:p>
          <a:p>
            <a:r>
              <a:rPr lang="en-US" dirty="0" smtClean="0"/>
              <a:t>University of Pennsylvania School of Medicine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97329" y="6236822"/>
            <a:ext cx="409388" cy="365125"/>
          </a:xfrm>
          <a:prstGeom prst="rect">
            <a:avLst/>
          </a:prstGeo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514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p:nvSpPr>
        <p:spPr>
          <a:xfrm>
            <a:off x="157090" y="6437240"/>
            <a:ext cx="304800" cy="272591"/>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55000" lnSpcReduction="20000"/>
          </a:bodyPr>
          <a:lstStyle/>
          <a:p>
            <a:pPr algn="ctr"/>
            <a:fld id="{EBBD8012-95FF-0F40-95ED-CD1992B38A4C}" type="slidenum">
              <a:rPr lang="en-US" sz="2200" b="0" baseline="0" smtClean="0">
                <a:solidFill>
                  <a:srgbClr val="FFFFFF"/>
                </a:solidFill>
                <a:latin typeface="Geneva"/>
              </a:rPr>
              <a:pPr algn="ctr"/>
              <a:t>‹#›</a:t>
            </a:fld>
            <a:endParaRPr lang="en-US" sz="2200" b="0" baseline="0" dirty="0">
              <a:solidFill>
                <a:srgbClr val="FFFFFF"/>
              </a:solidFill>
              <a:latin typeface="Geneva"/>
            </a:endParaRPr>
          </a:p>
        </p:txBody>
      </p:sp>
      <p:sp>
        <p:nvSpPr>
          <p:cNvPr id="13" name="Rounded Rectangle 12"/>
          <p:cNvSpPr/>
          <p:nvPr/>
        </p:nvSpPr>
        <p:spPr>
          <a:xfrm>
            <a:off x="65313" y="10536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000" b="1" kern="1200">
          <a:solidFill>
            <a:schemeClr val="accent1">
              <a:lumMod val="75000"/>
            </a:schemeClr>
          </a:solidFill>
          <a:latin typeface="Geneva"/>
          <a:ea typeface="+mj-ea"/>
          <a:cs typeface="Geneva"/>
        </a:defRPr>
      </a:lvl1pPr>
    </p:titleStyle>
    <p:bodyStyle>
      <a:lvl1pPr marL="342900" indent="-342900" algn="l" defTabSz="457200" rtl="0" eaLnBrk="1" latinLnBrk="0" hangingPunct="1">
        <a:spcBef>
          <a:spcPct val="20000"/>
        </a:spcBef>
        <a:buClr>
          <a:schemeClr val="accent5">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75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gim.med.ucla.edu/FacultyPages/Hays/" TargetMode="External"/><Relationship Id="rId4" Type="http://schemas.openxmlformats.org/officeDocument/2006/relationships/hyperlink" Target="mailto:drhays@ucl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ietro_Longhi_015.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tanford_prison_experiment" TargetMode="External"/><Relationship Id="rId2" Type="http://schemas.openxmlformats.org/officeDocument/2006/relationships/hyperlink" Target="http://en.wikipedia.org/wiki/Milgram_experiment" TargetMode="External"/><Relationship Id="rId1" Type="http://schemas.openxmlformats.org/officeDocument/2006/relationships/slideLayout" Target="../slideLayouts/slideLayout2.xml"/><Relationship Id="rId4" Type="http://schemas.openxmlformats.org/officeDocument/2006/relationships/hyperlink" Target="http://en.wikipedia.org/wiki/Tuskegee_syphilis_experi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67" y="743788"/>
            <a:ext cx="9000065" cy="1470025"/>
          </a:xfrm>
          <a:solidFill>
            <a:schemeClr val="accent1">
              <a:lumMod val="75000"/>
            </a:schemeClr>
          </a:solidFill>
        </p:spPr>
        <p:txBody>
          <a:bodyPr>
            <a:noAutofit/>
          </a:bodyPr>
          <a:lstStyle/>
          <a:p>
            <a:r>
              <a:rPr lang="en-US" sz="2400" dirty="0" smtClean="0">
                <a:latin typeface="Comic Sans MS" pitchFamily="66" charset="0"/>
              </a:rPr>
              <a:t>Internal and External Validity and Method of Control  </a:t>
            </a:r>
            <a:endParaRPr lang="en-US" sz="2400" dirty="0">
              <a:latin typeface="Comic Sans MS" pitchFamily="66" charset="0"/>
            </a:endParaRPr>
          </a:p>
        </p:txBody>
      </p:sp>
      <p:sp>
        <p:nvSpPr>
          <p:cNvPr id="3" name="Subtitle 2"/>
          <p:cNvSpPr>
            <a:spLocks noGrp="1"/>
          </p:cNvSpPr>
          <p:nvPr>
            <p:ph type="subTitle" idx="1"/>
          </p:nvPr>
        </p:nvSpPr>
        <p:spPr>
          <a:xfrm>
            <a:off x="445704" y="3253274"/>
            <a:ext cx="8483143" cy="3350726"/>
          </a:xfrm>
        </p:spPr>
        <p:txBody>
          <a:bodyPr>
            <a:normAutofit fontScale="85000" lnSpcReduction="10000"/>
          </a:bodyPr>
          <a:lstStyle/>
          <a:p>
            <a:pPr algn="l">
              <a:defRPr/>
            </a:pPr>
            <a:r>
              <a:rPr lang="en-US" dirty="0" smtClean="0"/>
              <a:t>Ron D. Hays, Ph.D. </a:t>
            </a:r>
            <a:r>
              <a:rPr lang="en-US" sz="2800" dirty="0" smtClean="0"/>
              <a:t>(</a:t>
            </a:r>
            <a:r>
              <a:rPr lang="en-US" sz="2800" dirty="0" smtClean="0">
                <a:hlinkClick r:id="rId4"/>
              </a:rPr>
              <a:t>drhays@ucla.edu</a:t>
            </a:r>
            <a:r>
              <a:rPr lang="en-US" sz="2800" dirty="0" smtClean="0"/>
              <a:t>)</a:t>
            </a:r>
          </a:p>
          <a:p>
            <a:pPr algn="l">
              <a:defRPr/>
            </a:pPr>
            <a:endParaRPr lang="en-US" sz="2800" dirty="0" smtClean="0"/>
          </a:p>
          <a:p>
            <a:pPr algn="l">
              <a:defRPr/>
            </a:pPr>
            <a:r>
              <a:rPr lang="en-US" sz="2800" dirty="0" smtClean="0"/>
              <a:t>	- UCLA Department of Medicine: Division of General Internal Medicine and Health Services Research </a:t>
            </a:r>
          </a:p>
          <a:p>
            <a:pPr algn="l">
              <a:defRPr/>
            </a:pPr>
            <a:r>
              <a:rPr lang="en-US" sz="2800" dirty="0"/>
              <a:t>	</a:t>
            </a:r>
            <a:r>
              <a:rPr lang="en-US" sz="2800" dirty="0" smtClean="0"/>
              <a:t>- UCLA School of Public Health: Department of Health Services</a:t>
            </a:r>
          </a:p>
          <a:p>
            <a:pPr algn="l">
              <a:defRPr/>
            </a:pPr>
            <a:r>
              <a:rPr lang="en-US" sz="2800" dirty="0"/>
              <a:t>	</a:t>
            </a:r>
            <a:r>
              <a:rPr lang="en-US" sz="2800" dirty="0" smtClean="0"/>
              <a:t>- RAND, Santa Monica</a:t>
            </a:r>
          </a:p>
          <a:p>
            <a:pPr algn="l">
              <a:defRPr/>
            </a:pPr>
            <a:endParaRPr lang="en-US" sz="2800" dirty="0" smtClean="0"/>
          </a:p>
          <a:p>
            <a:pPr algn="l">
              <a:defRPr/>
            </a:pPr>
            <a:r>
              <a:rPr lang="en-US" sz="2600" dirty="0" smtClean="0">
                <a:latin typeface="Comic Sans MS" pitchFamily="66" charset="0"/>
                <a:hlinkClick r:id="rId5"/>
              </a:rPr>
              <a:t>http</a:t>
            </a:r>
            <a:r>
              <a:rPr lang="en-US" sz="2600" dirty="0">
                <a:latin typeface="Comic Sans MS" pitchFamily="66" charset="0"/>
                <a:hlinkClick r:id="rId5"/>
              </a:rPr>
              <a:t>://gim.med.ucla.edu/FacultyPages/Hays/</a:t>
            </a:r>
            <a:endParaRPr lang="en-US" sz="2600" dirty="0">
              <a:latin typeface="Comic Sans MS" pitchFamily="66" charset="0"/>
            </a:endParaRPr>
          </a:p>
          <a:p>
            <a:pPr algn="l">
              <a:defRPr/>
            </a:pPr>
            <a:endParaRPr lang="en-US" sz="2800" dirty="0" smtClean="0"/>
          </a:p>
          <a:p>
            <a:pPr algn="l">
              <a:spcBef>
                <a:spcPts val="0"/>
              </a:spcBef>
            </a:pPr>
            <a:endParaRPr lang="en-US" sz="2800" dirty="0" smtClean="0"/>
          </a:p>
        </p:txBody>
      </p:sp>
      <p:sp>
        <p:nvSpPr>
          <p:cNvPr id="4" name="Rectangle 3"/>
          <p:cNvSpPr/>
          <p:nvPr/>
        </p:nvSpPr>
        <p:spPr>
          <a:xfrm>
            <a:off x="71967" y="2213813"/>
            <a:ext cx="9000065" cy="194254"/>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1967" y="549534"/>
            <a:ext cx="9000065" cy="19425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509666" y="2618957"/>
            <a:ext cx="6078845" cy="369332"/>
          </a:xfrm>
          <a:prstGeom prst="rect">
            <a:avLst/>
          </a:prstGeom>
          <a:noFill/>
        </p:spPr>
        <p:txBody>
          <a:bodyPr wrap="none" rtlCol="0">
            <a:spAutoFit/>
          </a:bodyPr>
          <a:lstStyle/>
          <a:p>
            <a:pPr algn="ctr"/>
            <a:r>
              <a:rPr lang="en-US" dirty="0" smtClean="0"/>
              <a:t>December 13, 2011 , 2-3:30pm Drew MSRTP,  Los Angeles, CA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79067" y="2658533"/>
            <a:ext cx="1642533" cy="132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mic Sans MS" pitchFamily="66" charset="0"/>
              </a:rPr>
              <a:t>Birth</a:t>
            </a:r>
          </a:p>
          <a:p>
            <a:pPr algn="ctr"/>
            <a:r>
              <a:rPr lang="en-US" dirty="0" smtClean="0">
                <a:solidFill>
                  <a:schemeClr val="tx1"/>
                </a:solidFill>
                <a:latin typeface="Comic Sans MS" pitchFamily="66" charset="0"/>
              </a:rPr>
              <a:t>Rate</a:t>
            </a:r>
            <a:endParaRPr lang="en-US" dirty="0">
              <a:solidFill>
                <a:schemeClr val="tx1"/>
              </a:solidFill>
              <a:latin typeface="Comic Sans MS" pitchFamily="66" charset="0"/>
            </a:endParaRPr>
          </a:p>
        </p:txBody>
      </p:sp>
      <p:sp>
        <p:nvSpPr>
          <p:cNvPr id="3" name="Oval 2"/>
          <p:cNvSpPr/>
          <p:nvPr/>
        </p:nvSpPr>
        <p:spPr>
          <a:xfrm>
            <a:off x="3064933" y="1811867"/>
            <a:ext cx="1320800" cy="13038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Area</a:t>
            </a:r>
            <a:endParaRPr lang="en-US" dirty="0">
              <a:solidFill>
                <a:schemeClr val="tx1"/>
              </a:solidFill>
            </a:endParaRPr>
          </a:p>
        </p:txBody>
      </p:sp>
      <p:cxnSp>
        <p:nvCxnSpPr>
          <p:cNvPr id="5" name="Straight Arrow Connector 4"/>
          <p:cNvCxnSpPr>
            <a:stCxn id="3" idx="6"/>
          </p:cNvCxnSpPr>
          <p:nvPr/>
        </p:nvCxnSpPr>
        <p:spPr>
          <a:xfrm>
            <a:off x="4385733" y="2463801"/>
            <a:ext cx="1862667" cy="690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775200" y="3153832"/>
            <a:ext cx="593432" cy="369332"/>
          </a:xfrm>
          <a:prstGeom prst="rect">
            <a:avLst/>
          </a:prstGeom>
          <a:noFill/>
        </p:spPr>
        <p:txBody>
          <a:bodyPr wrap="none" rtlCol="0">
            <a:spAutoFit/>
          </a:bodyPr>
          <a:lstStyle/>
          <a:p>
            <a:r>
              <a:rPr lang="en-US" dirty="0" smtClean="0"/>
              <a:t>0.92</a:t>
            </a:r>
            <a:endParaRPr lang="en-US" dirty="0"/>
          </a:p>
        </p:txBody>
      </p:sp>
      <p:sp>
        <p:nvSpPr>
          <p:cNvPr id="6" name="Title 5"/>
          <p:cNvSpPr>
            <a:spLocks noGrp="1"/>
          </p:cNvSpPr>
          <p:nvPr>
            <p:ph type="title"/>
          </p:nvPr>
        </p:nvSpPr>
        <p:spPr/>
        <p:txBody>
          <a:bodyPr/>
          <a:lstStyle/>
          <a:p>
            <a:r>
              <a:rPr lang="en-US" dirty="0" smtClean="0"/>
              <a:t>An extraneous variable, area</a:t>
            </a:r>
            <a:endParaRPr lang="en-US" dirty="0"/>
          </a:p>
        </p:txBody>
      </p:sp>
    </p:spTree>
    <p:extLst>
      <p:ext uri="{BB962C8B-B14F-4D97-AF65-F5344CB8AC3E}">
        <p14:creationId xmlns:p14="http://schemas.microsoft.com/office/powerpoint/2010/main" val="372164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79067" y="2658533"/>
            <a:ext cx="1642533" cy="132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mic Sans MS" pitchFamily="66" charset="0"/>
              </a:rPr>
              <a:t>Birth</a:t>
            </a:r>
          </a:p>
          <a:p>
            <a:pPr algn="ctr"/>
            <a:r>
              <a:rPr lang="en-US" dirty="0" smtClean="0">
                <a:solidFill>
                  <a:schemeClr val="tx1"/>
                </a:solidFill>
                <a:latin typeface="Comic Sans MS" pitchFamily="66" charset="0"/>
              </a:rPr>
              <a:t>Rate</a:t>
            </a:r>
            <a:endParaRPr lang="en-US" dirty="0">
              <a:solidFill>
                <a:schemeClr val="tx1"/>
              </a:solidFill>
              <a:latin typeface="Comic Sans MS" pitchFamily="66" charset="0"/>
            </a:endParaRPr>
          </a:p>
        </p:txBody>
      </p:sp>
      <p:sp>
        <p:nvSpPr>
          <p:cNvPr id="3" name="Oval 2"/>
          <p:cNvSpPr/>
          <p:nvPr/>
        </p:nvSpPr>
        <p:spPr>
          <a:xfrm>
            <a:off x="3064933" y="3522133"/>
            <a:ext cx="1320800" cy="13038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Storks</a:t>
            </a:r>
            <a:endParaRPr lang="en-US" dirty="0">
              <a:solidFill>
                <a:schemeClr val="tx1"/>
              </a:solidFill>
            </a:endParaRPr>
          </a:p>
        </p:txBody>
      </p:sp>
      <p:cxnSp>
        <p:nvCxnSpPr>
          <p:cNvPr id="5" name="Straight Arrow Connector 4"/>
          <p:cNvCxnSpPr/>
          <p:nvPr/>
        </p:nvCxnSpPr>
        <p:spPr>
          <a:xfrm flipV="1">
            <a:off x="4385733" y="3522133"/>
            <a:ext cx="1828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3064933" y="1811867"/>
            <a:ext cx="1320800" cy="13038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Area</a:t>
            </a:r>
            <a:endParaRPr lang="en-US" dirty="0">
              <a:solidFill>
                <a:schemeClr val="tx1"/>
              </a:solidFill>
            </a:endParaRPr>
          </a:p>
        </p:txBody>
      </p:sp>
      <p:cxnSp>
        <p:nvCxnSpPr>
          <p:cNvPr id="7" name="Straight Arrow Connector 6"/>
          <p:cNvCxnSpPr/>
          <p:nvPr/>
        </p:nvCxnSpPr>
        <p:spPr>
          <a:xfrm>
            <a:off x="4385733" y="2463801"/>
            <a:ext cx="1862667" cy="690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064933" y="2463801"/>
            <a:ext cx="0" cy="15155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95333" y="2302933"/>
            <a:ext cx="593432" cy="369332"/>
          </a:xfrm>
          <a:prstGeom prst="rect">
            <a:avLst/>
          </a:prstGeom>
          <a:noFill/>
        </p:spPr>
        <p:txBody>
          <a:bodyPr wrap="none" rtlCol="0">
            <a:spAutoFit/>
          </a:bodyPr>
          <a:lstStyle/>
          <a:p>
            <a:r>
              <a:rPr lang="en-US" dirty="0" smtClean="0"/>
              <a:t>0.85</a:t>
            </a:r>
            <a:endParaRPr lang="en-US" dirty="0"/>
          </a:p>
        </p:txBody>
      </p:sp>
      <p:sp>
        <p:nvSpPr>
          <p:cNvPr id="10" name="TextBox 9"/>
          <p:cNvSpPr txBox="1"/>
          <p:nvPr/>
        </p:nvSpPr>
        <p:spPr>
          <a:xfrm>
            <a:off x="4995333" y="4174066"/>
            <a:ext cx="593432" cy="369332"/>
          </a:xfrm>
          <a:prstGeom prst="rect">
            <a:avLst/>
          </a:prstGeom>
          <a:noFill/>
        </p:spPr>
        <p:txBody>
          <a:bodyPr wrap="none" rtlCol="0">
            <a:spAutoFit/>
          </a:bodyPr>
          <a:lstStyle/>
          <a:p>
            <a:r>
              <a:rPr lang="en-US" dirty="0" smtClean="0"/>
              <a:t>0.13</a:t>
            </a:r>
            <a:endParaRPr lang="en-US" dirty="0"/>
          </a:p>
        </p:txBody>
      </p:sp>
      <p:sp>
        <p:nvSpPr>
          <p:cNvPr id="11" name="TextBox 10"/>
          <p:cNvSpPr txBox="1"/>
          <p:nvPr/>
        </p:nvSpPr>
        <p:spPr>
          <a:xfrm>
            <a:off x="2150533" y="3221567"/>
            <a:ext cx="593432" cy="369332"/>
          </a:xfrm>
          <a:prstGeom prst="rect">
            <a:avLst/>
          </a:prstGeom>
          <a:noFill/>
        </p:spPr>
        <p:txBody>
          <a:bodyPr wrap="none" rtlCol="0">
            <a:spAutoFit/>
          </a:bodyPr>
          <a:lstStyle/>
          <a:p>
            <a:r>
              <a:rPr lang="en-US" dirty="0" smtClean="0"/>
              <a:t>0.58</a:t>
            </a:r>
            <a:endParaRPr lang="en-US" dirty="0"/>
          </a:p>
        </p:txBody>
      </p:sp>
      <p:sp>
        <p:nvSpPr>
          <p:cNvPr id="12" name="Title 11"/>
          <p:cNvSpPr>
            <a:spLocks noGrp="1"/>
          </p:cNvSpPr>
          <p:nvPr>
            <p:ph type="title"/>
          </p:nvPr>
        </p:nvSpPr>
        <p:spPr>
          <a:xfrm>
            <a:off x="304800" y="257705"/>
            <a:ext cx="8382000" cy="1143000"/>
          </a:xfrm>
        </p:spPr>
        <p:txBody>
          <a:bodyPr>
            <a:normAutofit fontScale="90000"/>
          </a:bodyPr>
          <a:lstStyle/>
          <a:p>
            <a:r>
              <a:rPr lang="en-US" dirty="0" smtClean="0"/>
              <a:t>Standardized regression coefficients show that storks do </a:t>
            </a:r>
            <a:r>
              <a:rPr lang="en-US" u="sng" dirty="0" smtClean="0"/>
              <a:t>not</a:t>
            </a:r>
            <a:r>
              <a:rPr lang="en-US" dirty="0" smtClean="0"/>
              <a:t> cause births</a:t>
            </a:r>
            <a:endParaRPr lang="en-US" dirty="0"/>
          </a:p>
        </p:txBody>
      </p:sp>
    </p:spTree>
    <p:extLst>
      <p:ext uri="{BB962C8B-B14F-4D97-AF65-F5344CB8AC3E}">
        <p14:creationId xmlns:p14="http://schemas.microsoft.com/office/powerpoint/2010/main" val="184690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Factors that Compromise</a:t>
            </a:r>
            <a:br>
              <a:rPr lang="en-US" dirty="0" smtClean="0">
                <a:latin typeface="Comic Sans MS" pitchFamily="66" charset="0"/>
              </a:rPr>
            </a:br>
            <a:r>
              <a:rPr lang="en-US" dirty="0" smtClean="0">
                <a:latin typeface="Comic Sans MS" pitchFamily="66" charset="0"/>
              </a:rPr>
              <a:t>Internal Validity </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omic Sans MS" pitchFamily="66" charset="0"/>
              </a:rPr>
              <a:t>“On Stage” Effects</a:t>
            </a:r>
          </a:p>
          <a:p>
            <a:pPr lvl="1"/>
            <a:r>
              <a:rPr lang="en-US" dirty="0">
                <a:latin typeface="Comic Sans MS" pitchFamily="66" charset="0"/>
              </a:rPr>
              <a:t>Social desirability</a:t>
            </a:r>
          </a:p>
          <a:p>
            <a:pPr lvl="1"/>
            <a:r>
              <a:rPr lang="en-US" dirty="0">
                <a:latin typeface="Comic Sans MS" pitchFamily="66" charset="0"/>
              </a:rPr>
              <a:t>Evaluation </a:t>
            </a:r>
            <a:r>
              <a:rPr lang="en-US" dirty="0" smtClean="0">
                <a:latin typeface="Comic Sans MS" pitchFamily="66" charset="0"/>
              </a:rPr>
              <a:t>apprehension</a:t>
            </a:r>
          </a:p>
          <a:p>
            <a:pPr lvl="1"/>
            <a:r>
              <a:rPr lang="en-US" dirty="0" smtClean="0">
                <a:latin typeface="Comic Sans MS" pitchFamily="66" charset="0"/>
              </a:rPr>
              <a:t>Demand characteristics</a:t>
            </a:r>
            <a:endParaRPr lang="en-US" dirty="0">
              <a:latin typeface="Comic Sans MS" pitchFamily="66" charset="0"/>
            </a:endParaRPr>
          </a:p>
          <a:p>
            <a:pPr lvl="1"/>
            <a:r>
              <a:rPr lang="en-US" dirty="0">
                <a:latin typeface="Comic Sans MS" pitchFamily="66" charset="0"/>
              </a:rPr>
              <a:t>Looking </a:t>
            </a:r>
            <a:r>
              <a:rPr lang="en-US" dirty="0" smtClean="0">
                <a:latin typeface="Comic Sans MS" pitchFamily="66" charset="0"/>
              </a:rPr>
              <a:t>bad</a:t>
            </a:r>
            <a:endParaRPr lang="en-US" dirty="0">
              <a:latin typeface="Comic Sans MS" pitchFamily="66" charset="0"/>
            </a:endParaRPr>
          </a:p>
          <a:p>
            <a:r>
              <a:rPr lang="en-US" dirty="0" smtClean="0">
                <a:latin typeface="Comic Sans MS" pitchFamily="66" charset="0"/>
              </a:rPr>
              <a:t>Hawthorne effects</a:t>
            </a:r>
          </a:p>
          <a:p>
            <a:r>
              <a:rPr lang="en-US" dirty="0" smtClean="0">
                <a:latin typeface="Comic Sans MS" pitchFamily="66" charset="0"/>
              </a:rPr>
              <a:t>Placebo effects</a:t>
            </a:r>
          </a:p>
          <a:p>
            <a:r>
              <a:rPr lang="en-US" dirty="0" smtClean="0">
                <a:latin typeface="Comic Sans MS" pitchFamily="66" charset="0"/>
              </a:rPr>
              <a:t>(Researcher/teacher) Expectancy effects</a:t>
            </a:r>
          </a:p>
          <a:p>
            <a:r>
              <a:rPr lang="en-US" dirty="0" smtClean="0">
                <a:latin typeface="Comic Sans MS" pitchFamily="66" charset="0"/>
              </a:rPr>
              <a:t>Personal relationship effects</a:t>
            </a:r>
          </a:p>
          <a:p>
            <a:r>
              <a:rPr lang="en-US" dirty="0" smtClean="0">
                <a:latin typeface="Comic Sans MS" pitchFamily="66" charset="0"/>
              </a:rPr>
              <a:t>Recall bias</a:t>
            </a:r>
          </a:p>
          <a:p>
            <a:r>
              <a:rPr lang="en-US" dirty="0" smtClean="0">
                <a:latin typeface="Comic Sans MS" pitchFamily="66" charset="0"/>
              </a:rPr>
              <a:t>Biased sample</a:t>
            </a:r>
          </a:p>
          <a:p>
            <a:endParaRPr lang="en-US" dirty="0"/>
          </a:p>
        </p:txBody>
      </p:sp>
    </p:spTree>
    <p:extLst>
      <p:ext uri="{BB962C8B-B14F-4D97-AF65-F5344CB8AC3E}">
        <p14:creationId xmlns:p14="http://schemas.microsoft.com/office/powerpoint/2010/main" val="2130897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“On Stage” Effects</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omic Sans MS" pitchFamily="66" charset="0"/>
              </a:rPr>
              <a:t>Study participants may begin to “act” when they know they are being observed.</a:t>
            </a:r>
          </a:p>
          <a:p>
            <a:r>
              <a:rPr lang="en-US" dirty="0" smtClean="0">
                <a:latin typeface="Comic Sans MS" pitchFamily="66" charset="0"/>
              </a:rPr>
              <a:t>Social desirability</a:t>
            </a:r>
          </a:p>
          <a:p>
            <a:pPr lvl="1"/>
            <a:r>
              <a:rPr lang="en-US" dirty="0" smtClean="0">
                <a:latin typeface="Comic Sans MS" pitchFamily="66" charset="0"/>
              </a:rPr>
              <a:t>Participant </a:t>
            </a:r>
            <a:r>
              <a:rPr lang="en-US" dirty="0">
                <a:latin typeface="Comic Sans MS" pitchFamily="66" charset="0"/>
              </a:rPr>
              <a:t>tells the observer what they think they “should” say</a:t>
            </a:r>
            <a:r>
              <a:rPr lang="en-US" dirty="0" smtClean="0">
                <a:latin typeface="Comic Sans MS" pitchFamily="66" charset="0"/>
              </a:rPr>
              <a:t>.</a:t>
            </a:r>
          </a:p>
          <a:p>
            <a:r>
              <a:rPr lang="en-US" dirty="0" smtClean="0">
                <a:latin typeface="Comic Sans MS" pitchFamily="66" charset="0"/>
              </a:rPr>
              <a:t>Evaluation apprehension</a:t>
            </a:r>
          </a:p>
          <a:p>
            <a:pPr lvl="1"/>
            <a:r>
              <a:rPr lang="en-US" dirty="0" smtClean="0">
                <a:latin typeface="Comic Sans MS" pitchFamily="66" charset="0"/>
              </a:rPr>
              <a:t>Participant tries to do what mentally health people are supposed to do</a:t>
            </a:r>
          </a:p>
          <a:p>
            <a:r>
              <a:rPr lang="en-US" dirty="0">
                <a:latin typeface="Comic Sans MS" pitchFamily="66" charset="0"/>
              </a:rPr>
              <a:t>Demand characteristics</a:t>
            </a:r>
          </a:p>
          <a:p>
            <a:pPr lvl="1"/>
            <a:r>
              <a:rPr lang="en-US" dirty="0">
                <a:latin typeface="Comic Sans MS" pitchFamily="66" charset="0"/>
              </a:rPr>
              <a:t>Participant picks up by subtle clues about what the researcher wants the study to show and behaves so as to please the researcher.</a:t>
            </a:r>
          </a:p>
          <a:p>
            <a:pPr lvl="1"/>
            <a:endParaRPr lang="en-US" dirty="0">
              <a:latin typeface="Comic Sans MS" pitchFamily="66" charset="0"/>
            </a:endParaRPr>
          </a:p>
          <a:p>
            <a:endParaRPr lang="en-US" dirty="0" smtClean="0"/>
          </a:p>
          <a:p>
            <a:pPr lvl="1"/>
            <a:endParaRPr lang="en-US" dirty="0"/>
          </a:p>
        </p:txBody>
      </p:sp>
    </p:spTree>
    <p:extLst>
      <p:ext uri="{BB962C8B-B14F-4D97-AF65-F5344CB8AC3E}">
        <p14:creationId xmlns:p14="http://schemas.microsoft.com/office/powerpoint/2010/main" val="304384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“On Stage” Effects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Looking bad</a:t>
            </a:r>
          </a:p>
          <a:p>
            <a:pPr lvl="1"/>
            <a:r>
              <a:rPr lang="en-US" dirty="0" smtClean="0">
                <a:latin typeface="Comic Sans MS" pitchFamily="66" charset="0"/>
              </a:rPr>
              <a:t>Participant tries to look bad to sabotage research or because it might lead to personal gain (e.g., student who wants to be able to take exam late claims to be sick)</a:t>
            </a:r>
          </a:p>
          <a:p>
            <a:endParaRPr lang="en-US" dirty="0" smtClean="0"/>
          </a:p>
          <a:p>
            <a:pPr lvl="1"/>
            <a:endParaRPr lang="en-US" dirty="0"/>
          </a:p>
        </p:txBody>
      </p:sp>
    </p:spTree>
    <p:extLst>
      <p:ext uri="{BB962C8B-B14F-4D97-AF65-F5344CB8AC3E}">
        <p14:creationId xmlns:p14="http://schemas.microsoft.com/office/powerpoint/2010/main" val="2384177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Hawthorne Effects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Every time something was done to change the work routine, productivity increased initially but then went back to baseline.</a:t>
            </a:r>
          </a:p>
          <a:p>
            <a:r>
              <a:rPr lang="en-US" dirty="0" smtClean="0">
                <a:latin typeface="Comic Sans MS" pitchFamily="66" charset="0"/>
              </a:rPr>
              <a:t>Participants are aware they are being studied and given special treatment so they work harder.</a:t>
            </a:r>
            <a:endParaRPr lang="en-US" dirty="0">
              <a:latin typeface="Comic Sans MS" pitchFamily="66" charset="0"/>
            </a:endParaRPr>
          </a:p>
        </p:txBody>
      </p:sp>
    </p:spTree>
    <p:extLst>
      <p:ext uri="{BB962C8B-B14F-4D97-AF65-F5344CB8AC3E}">
        <p14:creationId xmlns:p14="http://schemas.microsoft.com/office/powerpoint/2010/main" val="241147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29"/>
            <a:ext cx="8229600" cy="1143000"/>
          </a:xfrm>
        </p:spPr>
        <p:txBody>
          <a:bodyPr/>
          <a:lstStyle/>
          <a:p>
            <a:r>
              <a:rPr lang="en-US" dirty="0" smtClean="0">
                <a:latin typeface="Comic Sans MS" pitchFamily="66" charset="0"/>
              </a:rPr>
              <a:t>Placebo effects</a:t>
            </a:r>
            <a:endParaRPr lang="en-US" dirty="0">
              <a:latin typeface="Comic Sans MS" pitchFamily="66" charset="0"/>
            </a:endParaRPr>
          </a:p>
        </p:txBody>
      </p:sp>
      <p:sp>
        <p:nvSpPr>
          <p:cNvPr id="3" name="Content Placeholder 2"/>
          <p:cNvSpPr>
            <a:spLocks noGrp="1"/>
          </p:cNvSpPr>
          <p:nvPr>
            <p:ph idx="1"/>
          </p:nvPr>
        </p:nvSpPr>
        <p:spPr>
          <a:xfrm>
            <a:off x="457200" y="1390651"/>
            <a:ext cx="8229600" cy="4750454"/>
          </a:xfrm>
        </p:spPr>
        <p:txBody>
          <a:bodyPr/>
          <a:lstStyle/>
          <a:p>
            <a:r>
              <a:rPr lang="en-US" dirty="0" smtClean="0">
                <a:latin typeface="Comic Sans MS" pitchFamily="66" charset="0"/>
              </a:rPr>
              <a:t>Just expecting a treatment to work can lead to improvement</a:t>
            </a:r>
          </a:p>
          <a:p>
            <a:r>
              <a:rPr lang="en-US" dirty="0" smtClean="0">
                <a:latin typeface="Comic Sans MS" pitchFamily="66" charset="0"/>
              </a:rPr>
              <a:t>Power of suggestion by quacks and charlatans</a:t>
            </a:r>
          </a:p>
          <a:p>
            <a:pPr lvl="1"/>
            <a:endParaRPr lang="en-US" dirty="0"/>
          </a:p>
        </p:txBody>
      </p:sp>
      <p:pic>
        <p:nvPicPr>
          <p:cNvPr id="1026" name="Picture 2" descr="http://upload.wikimedia.org/wikipedia/commons/thumb/c/c0/Pietro_Longhi_015.jpg/220px-Pietro_Longhi_01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448050"/>
            <a:ext cx="4857749"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47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 Expectancy effects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If the researcher expects people to behave in a certain way, it may come to pass by the way she behaves toward them.</a:t>
            </a:r>
          </a:p>
          <a:p>
            <a:r>
              <a:rPr lang="en-US" dirty="0" smtClean="0">
                <a:latin typeface="Comic Sans MS" pitchFamily="66" charset="0"/>
              </a:rPr>
              <a:t>Pygmalion effect</a:t>
            </a:r>
          </a:p>
          <a:p>
            <a:pPr lvl="1"/>
            <a:r>
              <a:rPr lang="en-US" dirty="0" smtClean="0">
                <a:latin typeface="Comic Sans MS" pitchFamily="66" charset="0"/>
              </a:rPr>
              <a:t>Teachers were told that some students were “late bloomers” (randomly) and those students had greater improvement in IQ scores than students not so labeled.</a:t>
            </a:r>
            <a:endParaRPr lang="en-US" dirty="0">
              <a:latin typeface="Comic Sans MS" pitchFamily="66" charset="0"/>
            </a:endParaRPr>
          </a:p>
        </p:txBody>
      </p:sp>
    </p:spTree>
    <p:extLst>
      <p:ext uri="{BB962C8B-B14F-4D97-AF65-F5344CB8AC3E}">
        <p14:creationId xmlns:p14="http://schemas.microsoft.com/office/powerpoint/2010/main" val="270377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Personal relationship effects</a:t>
            </a:r>
            <a:endParaRPr lang="en-US" dirty="0">
              <a:latin typeface="Comic Sans MS" pitchFamily="66" charset="0"/>
            </a:endParaRPr>
          </a:p>
        </p:txBody>
      </p:sp>
      <p:sp>
        <p:nvSpPr>
          <p:cNvPr id="3" name="Content Placeholder 2"/>
          <p:cNvSpPr>
            <a:spLocks noGrp="1"/>
          </p:cNvSpPr>
          <p:nvPr>
            <p:ph sz="half" idx="1"/>
          </p:nvPr>
        </p:nvSpPr>
        <p:spPr/>
        <p:txBody>
          <a:bodyPr/>
          <a:lstStyle/>
          <a:p>
            <a:r>
              <a:rPr lang="en-US" dirty="0" smtClean="0">
                <a:latin typeface="Comic Sans MS" pitchFamily="66" charset="0"/>
              </a:rPr>
              <a:t>The extent to which the researchers becomes known personally by the study participant may affect their behavior</a:t>
            </a:r>
            <a:endParaRPr lang="en-US" dirty="0">
              <a:latin typeface="Comic Sans MS" pitchFamily="66" charset="0"/>
            </a:endParaRPr>
          </a:p>
        </p:txBody>
      </p:sp>
      <p:pic>
        <p:nvPicPr>
          <p:cNvPr id="2050" name="Picture 2" descr="C:\Users\Dr. Ron D. Hays\AppData\Local\Microsoft\Windows\Temporary Internet Files\Content.IE5\LCUJMRVS\MP910220968[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66673"/>
            <a:ext cx="4038600" cy="419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50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Comic Sans MS" pitchFamily="66" charset="0"/>
              </a:rPr>
              <a:t>Selective or distorted memory/recall bias </a:t>
            </a:r>
            <a:endParaRPr lang="en-US" dirty="0">
              <a:latin typeface="Comic Sans MS" pitchFamily="66" charset="0"/>
            </a:endParaRPr>
          </a:p>
        </p:txBody>
      </p:sp>
      <p:sp>
        <p:nvSpPr>
          <p:cNvPr id="6" name="Content Placeholder 5"/>
          <p:cNvSpPr>
            <a:spLocks noGrp="1"/>
          </p:cNvSpPr>
          <p:nvPr>
            <p:ph idx="1"/>
          </p:nvPr>
        </p:nvSpPr>
        <p:spPr/>
        <p:txBody>
          <a:bodyPr/>
          <a:lstStyle/>
          <a:p>
            <a:r>
              <a:rPr lang="en-US" dirty="0" smtClean="0">
                <a:latin typeface="Comic Sans MS" pitchFamily="66" charset="0"/>
              </a:rPr>
              <a:t>Study participant’s memory may be distorted to fit her opinion</a:t>
            </a:r>
          </a:p>
          <a:p>
            <a:r>
              <a:rPr lang="en-US" dirty="0" smtClean="0">
                <a:latin typeface="Comic Sans MS" pitchFamily="66" charset="0"/>
              </a:rPr>
              <a:t>Loss of memory for distant events</a:t>
            </a:r>
          </a:p>
          <a:p>
            <a:r>
              <a:rPr lang="en-US" dirty="0" smtClean="0">
                <a:latin typeface="Comic Sans MS" pitchFamily="66" charset="0"/>
              </a:rPr>
              <a:t>Telescoping</a:t>
            </a:r>
            <a:endParaRPr lang="en-US" dirty="0">
              <a:latin typeface="Comic Sans MS" pitchFamily="66" charset="0"/>
            </a:endParaRPr>
          </a:p>
        </p:txBody>
      </p:sp>
    </p:spTree>
    <p:extLst>
      <p:ext uri="{BB962C8B-B14F-4D97-AF65-F5344CB8AC3E}">
        <p14:creationId xmlns:p14="http://schemas.microsoft.com/office/powerpoint/2010/main" val="7341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40503"/>
          </a:xfrm>
        </p:spPr>
        <p:txBody>
          <a:bodyPr>
            <a:normAutofit fontScale="90000"/>
          </a:bodyPr>
          <a:lstStyle/>
          <a:p>
            <a:r>
              <a:rPr lang="en-US" sz="2700" dirty="0" smtClean="0">
                <a:latin typeface="Comic Sans MS" pitchFamily="66" charset="0"/>
              </a:rPr>
              <a:t>Listed </a:t>
            </a:r>
            <a:r>
              <a:rPr lang="en-US" sz="2700" dirty="0">
                <a:latin typeface="Comic Sans MS" pitchFamily="66" charset="0"/>
              </a:rPr>
              <a:t>below are a few statements about your relationships with others.  How much is each statement TRUE or FALSE for you?</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I am always courteous even to people who are disagreeable.</a:t>
            </a:r>
          </a:p>
          <a:p>
            <a:pPr>
              <a:buFontTx/>
              <a:buChar char="-"/>
            </a:pPr>
            <a:r>
              <a:rPr lang="en-US" dirty="0" smtClean="0"/>
              <a:t>There have been occasions when I took advantage of someone.</a:t>
            </a:r>
          </a:p>
          <a:p>
            <a:pPr>
              <a:buFontTx/>
              <a:buChar char="-"/>
            </a:pPr>
            <a:r>
              <a:rPr lang="en-US" dirty="0" smtClean="0"/>
              <a:t>I sometimes try to get even rather than forgive and forget.</a:t>
            </a:r>
          </a:p>
          <a:p>
            <a:pPr>
              <a:buFontTx/>
              <a:buChar char="-"/>
            </a:pPr>
            <a:r>
              <a:rPr lang="en-US" dirty="0" smtClean="0"/>
              <a:t>I sometimes feel resentful when I don’t get my way.</a:t>
            </a:r>
          </a:p>
          <a:p>
            <a:pPr>
              <a:buFontTx/>
              <a:buChar char="-"/>
            </a:pPr>
            <a:r>
              <a:rPr lang="en-US" dirty="0" smtClean="0"/>
              <a:t>No matter who I’m talking to, I’m always a good listener.</a:t>
            </a:r>
            <a:endParaRPr lang="en-US" dirty="0"/>
          </a:p>
        </p:txBody>
      </p:sp>
    </p:spTree>
    <p:extLst>
      <p:ext uri="{BB962C8B-B14F-4D97-AF65-F5344CB8AC3E}">
        <p14:creationId xmlns:p14="http://schemas.microsoft.com/office/powerpoint/2010/main" val="343209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Biased sample</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pPr>
              <a:lnSpc>
                <a:spcPct val="80000"/>
              </a:lnSpc>
              <a:buNone/>
            </a:pPr>
            <a:r>
              <a:rPr lang="en-US" b="1" dirty="0">
                <a:latin typeface="Comic Sans MS" pitchFamily="66" charset="0"/>
              </a:rPr>
              <a:t>Coverage Error</a:t>
            </a:r>
          </a:p>
          <a:p>
            <a:pPr>
              <a:lnSpc>
                <a:spcPct val="80000"/>
              </a:lnSpc>
            </a:pPr>
            <a:r>
              <a:rPr lang="en-US" dirty="0">
                <a:latin typeface="Comic Sans MS" pitchFamily="66" charset="0"/>
              </a:rPr>
              <a:t>Does each person in population have an equal chance of selection</a:t>
            </a:r>
            <a:r>
              <a:rPr lang="en-US" dirty="0" smtClean="0">
                <a:latin typeface="Comic Sans MS" pitchFamily="66" charset="0"/>
              </a:rPr>
              <a:t>? (sample frame)</a:t>
            </a:r>
            <a:endParaRPr lang="en-US" dirty="0">
              <a:latin typeface="Comic Sans MS" pitchFamily="66" charset="0"/>
            </a:endParaRPr>
          </a:p>
          <a:p>
            <a:pPr>
              <a:lnSpc>
                <a:spcPct val="80000"/>
              </a:lnSpc>
            </a:pPr>
            <a:endParaRPr lang="en-US" dirty="0">
              <a:latin typeface="Comic Sans MS" pitchFamily="66" charset="0"/>
            </a:endParaRPr>
          </a:p>
          <a:p>
            <a:pPr>
              <a:lnSpc>
                <a:spcPct val="80000"/>
              </a:lnSpc>
              <a:buNone/>
            </a:pPr>
            <a:r>
              <a:rPr lang="en-US" b="1" dirty="0">
                <a:latin typeface="Comic Sans MS" pitchFamily="66" charset="0"/>
              </a:rPr>
              <a:t>Sampling Error</a:t>
            </a:r>
          </a:p>
          <a:p>
            <a:pPr>
              <a:lnSpc>
                <a:spcPct val="80000"/>
              </a:lnSpc>
            </a:pPr>
            <a:r>
              <a:rPr lang="en-US" dirty="0">
                <a:latin typeface="Comic Sans MS" pitchFamily="66" charset="0"/>
              </a:rPr>
              <a:t>Are only some members of the population sampled?</a:t>
            </a:r>
          </a:p>
          <a:p>
            <a:pPr>
              <a:lnSpc>
                <a:spcPct val="80000"/>
              </a:lnSpc>
            </a:pPr>
            <a:endParaRPr lang="en-US" dirty="0">
              <a:latin typeface="Comic Sans MS" pitchFamily="66" charset="0"/>
            </a:endParaRPr>
          </a:p>
          <a:p>
            <a:pPr>
              <a:lnSpc>
                <a:spcPct val="80000"/>
              </a:lnSpc>
              <a:buNone/>
            </a:pPr>
            <a:r>
              <a:rPr lang="en-US" b="1" dirty="0">
                <a:latin typeface="Comic Sans MS" pitchFamily="66" charset="0"/>
              </a:rPr>
              <a:t>Nonresponse Error</a:t>
            </a:r>
          </a:p>
          <a:p>
            <a:pPr>
              <a:lnSpc>
                <a:spcPct val="80000"/>
              </a:lnSpc>
            </a:pPr>
            <a:r>
              <a:rPr lang="en-US" dirty="0">
                <a:latin typeface="Comic Sans MS" pitchFamily="66" charset="0"/>
              </a:rPr>
              <a:t>Do people in the sample who respond differ from those who do not?</a:t>
            </a:r>
          </a:p>
          <a:p>
            <a:pPr>
              <a:lnSpc>
                <a:spcPct val="80000"/>
              </a:lnSpc>
            </a:pPr>
            <a:endParaRPr lang="en-US" dirty="0">
              <a:latin typeface="Comic Sans MS" pitchFamily="66" charset="0"/>
            </a:endParaRPr>
          </a:p>
          <a:p>
            <a:pPr>
              <a:lnSpc>
                <a:spcPct val="80000"/>
              </a:lnSpc>
              <a:buNone/>
            </a:pPr>
            <a:r>
              <a:rPr lang="en-US" b="1" i="1" dirty="0" smtClean="0">
                <a:latin typeface="Comic Sans MS" pitchFamily="66" charset="0"/>
              </a:rPr>
              <a:t>(Measurement Error--</a:t>
            </a:r>
            <a:r>
              <a:rPr lang="en-US" i="1" dirty="0" smtClean="0">
                <a:latin typeface="Comic Sans MS" pitchFamily="66" charset="0"/>
              </a:rPr>
              <a:t>Are </a:t>
            </a:r>
            <a:r>
              <a:rPr lang="en-US" i="1" dirty="0">
                <a:latin typeface="Comic Sans MS" pitchFamily="66" charset="0"/>
              </a:rPr>
              <a:t>inaccurate answers given to survey questions</a:t>
            </a:r>
            <a:r>
              <a:rPr lang="en-US" i="1" dirty="0" smtClean="0">
                <a:latin typeface="Comic Sans MS" pitchFamily="66" charset="0"/>
              </a:rPr>
              <a:t>?)</a:t>
            </a:r>
            <a:endParaRPr lang="en-US" i="1" dirty="0">
              <a:latin typeface="Comic Sans MS" pitchFamily="66" charset="0"/>
            </a:endParaRPr>
          </a:p>
          <a:p>
            <a:endParaRPr lang="en-US" dirty="0"/>
          </a:p>
        </p:txBody>
      </p:sp>
    </p:spTree>
    <p:extLst>
      <p:ext uri="{BB962C8B-B14F-4D97-AF65-F5344CB8AC3E}">
        <p14:creationId xmlns:p14="http://schemas.microsoft.com/office/powerpoint/2010/main" val="3801829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Methods of Control</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Unobtrusive measures</a:t>
            </a:r>
          </a:p>
          <a:p>
            <a:r>
              <a:rPr lang="en-US" dirty="0">
                <a:latin typeface="Comic Sans MS" pitchFamily="66" charset="0"/>
              </a:rPr>
              <a:t>Extended observation</a:t>
            </a:r>
          </a:p>
          <a:p>
            <a:r>
              <a:rPr lang="en-US" dirty="0" smtClean="0">
                <a:latin typeface="Comic Sans MS" pitchFamily="66" charset="0"/>
              </a:rPr>
              <a:t>Cross-checking</a:t>
            </a:r>
          </a:p>
          <a:p>
            <a:r>
              <a:rPr lang="en-US" dirty="0">
                <a:latin typeface="Comic Sans MS" pitchFamily="66" charset="0"/>
              </a:rPr>
              <a:t>Deception</a:t>
            </a:r>
          </a:p>
          <a:p>
            <a:r>
              <a:rPr lang="en-US" dirty="0" smtClean="0">
                <a:latin typeface="Comic Sans MS" pitchFamily="66" charset="0"/>
              </a:rPr>
              <a:t>Masked (“blind”) measurement</a:t>
            </a:r>
          </a:p>
          <a:p>
            <a:r>
              <a:rPr lang="en-US" dirty="0" smtClean="0">
                <a:latin typeface="Comic Sans MS" pitchFamily="66" charset="0"/>
              </a:rPr>
              <a:t>Placebo and demand characteristics control groups</a:t>
            </a:r>
          </a:p>
          <a:p>
            <a:r>
              <a:rPr lang="en-US" dirty="0" smtClean="0">
                <a:latin typeface="Comic Sans MS" pitchFamily="66" charset="0"/>
              </a:rPr>
              <a:t>Controls for social desirability</a:t>
            </a:r>
          </a:p>
        </p:txBody>
      </p:sp>
    </p:spTree>
    <p:extLst>
      <p:ext uri="{BB962C8B-B14F-4D97-AF65-F5344CB8AC3E}">
        <p14:creationId xmlns:p14="http://schemas.microsoft.com/office/powerpoint/2010/main" val="322179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Unobtrusive measures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Measure wear and tear on carpets in museum to determine popularity of different exhibits</a:t>
            </a:r>
          </a:p>
          <a:p>
            <a:r>
              <a:rPr lang="en-US" dirty="0" smtClean="0">
                <a:latin typeface="Comic Sans MS" pitchFamily="66" charset="0"/>
              </a:rPr>
              <a:t>Go through trash cans looking for discarded medicine bottles</a:t>
            </a:r>
            <a:endParaRPr lang="en-US" dirty="0">
              <a:latin typeface="Comic Sans MS" pitchFamily="66" charset="0"/>
            </a:endParaRPr>
          </a:p>
        </p:txBody>
      </p:sp>
    </p:spTree>
    <p:extLst>
      <p:ext uri="{BB962C8B-B14F-4D97-AF65-F5344CB8AC3E}">
        <p14:creationId xmlns:p14="http://schemas.microsoft.com/office/powerpoint/2010/main" val="124611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Extended Observation and </a:t>
            </a:r>
            <a:br>
              <a:rPr lang="en-US" dirty="0" smtClean="0">
                <a:latin typeface="Comic Sans MS" pitchFamily="66" charset="0"/>
              </a:rPr>
            </a:br>
            <a:r>
              <a:rPr lang="en-US" dirty="0" smtClean="0">
                <a:latin typeface="Comic Sans MS" pitchFamily="66" charset="0"/>
              </a:rPr>
              <a:t>Cross-Checking</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Extended Observation</a:t>
            </a:r>
          </a:p>
          <a:p>
            <a:pPr lvl="1"/>
            <a:r>
              <a:rPr lang="en-US" dirty="0" smtClean="0">
                <a:latin typeface="Comic Sans MS" pitchFamily="66" charset="0"/>
              </a:rPr>
              <a:t>Effects of being observed diminish over time</a:t>
            </a:r>
          </a:p>
          <a:p>
            <a:r>
              <a:rPr lang="en-US" dirty="0" smtClean="0">
                <a:latin typeface="Comic Sans MS" pitchFamily="66" charset="0"/>
              </a:rPr>
              <a:t>Cross-Checking</a:t>
            </a:r>
          </a:p>
          <a:p>
            <a:pPr lvl="1"/>
            <a:r>
              <a:rPr lang="en-US" dirty="0">
                <a:latin typeface="Comic Sans MS" pitchFamily="66" charset="0"/>
              </a:rPr>
              <a:t>Multiple observers</a:t>
            </a:r>
          </a:p>
          <a:p>
            <a:pPr lvl="1"/>
            <a:r>
              <a:rPr lang="en-US" dirty="0">
                <a:latin typeface="Comic Sans MS" pitchFamily="66" charset="0"/>
              </a:rPr>
              <a:t>Multiple time points</a:t>
            </a:r>
          </a:p>
          <a:p>
            <a:endParaRPr lang="en-US" dirty="0">
              <a:latin typeface="Comic Sans MS" pitchFamily="66" charset="0"/>
            </a:endParaRPr>
          </a:p>
        </p:txBody>
      </p:sp>
    </p:spTree>
    <p:extLst>
      <p:ext uri="{BB962C8B-B14F-4D97-AF65-F5344CB8AC3E}">
        <p14:creationId xmlns:p14="http://schemas.microsoft.com/office/powerpoint/2010/main" val="281073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Deception</a:t>
            </a:r>
            <a:endParaRPr lang="en-US" dirty="0">
              <a:latin typeface="Comic Sans MS" pitchFamily="66" charset="0"/>
            </a:endParaRPr>
          </a:p>
        </p:txBody>
      </p:sp>
      <p:sp>
        <p:nvSpPr>
          <p:cNvPr id="3" name="Content Placeholder 2"/>
          <p:cNvSpPr>
            <a:spLocks noGrp="1"/>
          </p:cNvSpPr>
          <p:nvPr>
            <p:ph idx="1"/>
          </p:nvPr>
        </p:nvSpPr>
        <p:spPr>
          <a:xfrm>
            <a:off x="0" y="1615141"/>
            <a:ext cx="9144000" cy="4525963"/>
          </a:xfrm>
        </p:spPr>
        <p:txBody>
          <a:bodyPr>
            <a:normAutofit/>
          </a:bodyPr>
          <a:lstStyle/>
          <a:p>
            <a:r>
              <a:rPr lang="en-US" dirty="0" smtClean="0">
                <a:latin typeface="Comic Sans MS" pitchFamily="66" charset="0"/>
              </a:rPr>
              <a:t>Purpose of study secret kept secret</a:t>
            </a:r>
          </a:p>
          <a:p>
            <a:r>
              <a:rPr lang="en-US" dirty="0" smtClean="0">
                <a:latin typeface="Comic Sans MS" pitchFamily="66" charset="0"/>
              </a:rPr>
              <a:t>In extreme, those observed are not told you are the researcher </a:t>
            </a:r>
          </a:p>
          <a:p>
            <a:r>
              <a:rPr lang="en-US" dirty="0" smtClean="0">
                <a:latin typeface="Comic Sans MS" pitchFamily="66" charset="0"/>
              </a:rPr>
              <a:t>Misinform participants deliberately in order to get more honest answers</a:t>
            </a:r>
          </a:p>
          <a:p>
            <a:pPr lvl="1"/>
            <a:r>
              <a:rPr lang="en-US" sz="2400" dirty="0" smtClean="0">
                <a:latin typeface="Comic Sans MS" pitchFamily="66" charset="0"/>
                <a:hlinkClick r:id="rId2"/>
              </a:rPr>
              <a:t>http</a:t>
            </a:r>
            <a:r>
              <a:rPr lang="en-US" sz="2400" dirty="0">
                <a:latin typeface="Comic Sans MS" pitchFamily="66" charset="0"/>
                <a:hlinkClick r:id="rId2"/>
              </a:rPr>
              <a:t>://</a:t>
            </a:r>
            <a:r>
              <a:rPr lang="en-US" sz="2400" dirty="0" smtClean="0">
                <a:latin typeface="Comic Sans MS" pitchFamily="66" charset="0"/>
                <a:hlinkClick r:id="rId2"/>
              </a:rPr>
              <a:t>en.wikipedia.org/wiki/Milgram_experiment</a:t>
            </a:r>
            <a:endParaRPr lang="en-US" sz="2400" dirty="0" smtClean="0">
              <a:latin typeface="Comic Sans MS" pitchFamily="66" charset="0"/>
            </a:endParaRPr>
          </a:p>
          <a:p>
            <a:pPr lvl="1"/>
            <a:r>
              <a:rPr lang="en-US" sz="2200" dirty="0">
                <a:latin typeface="Comic Sans MS" pitchFamily="66" charset="0"/>
                <a:hlinkClick r:id="rId3"/>
              </a:rPr>
              <a:t>http://</a:t>
            </a:r>
            <a:r>
              <a:rPr lang="en-US" sz="2200" dirty="0" smtClean="0">
                <a:latin typeface="Comic Sans MS" pitchFamily="66" charset="0"/>
                <a:hlinkClick r:id="rId3"/>
              </a:rPr>
              <a:t>en.wikipedia.org/wiki/Stanford_prison_experiment</a:t>
            </a:r>
            <a:endParaRPr lang="en-US" sz="2200" dirty="0" smtClean="0">
              <a:latin typeface="Comic Sans MS" pitchFamily="66" charset="0"/>
            </a:endParaRPr>
          </a:p>
          <a:p>
            <a:pPr lvl="1"/>
            <a:r>
              <a:rPr lang="en-US" sz="2200" dirty="0">
                <a:latin typeface="Comic Sans MS" pitchFamily="66" charset="0"/>
                <a:hlinkClick r:id="rId4"/>
              </a:rPr>
              <a:t>http://</a:t>
            </a:r>
            <a:r>
              <a:rPr lang="en-US" sz="2200" dirty="0" smtClean="0">
                <a:latin typeface="Comic Sans MS" pitchFamily="66" charset="0"/>
                <a:hlinkClick r:id="rId4"/>
              </a:rPr>
              <a:t>en.wikipedia.org/wiki/Tuskegee_syphilis_experiment</a:t>
            </a:r>
            <a:endParaRPr lang="en-US" sz="2200" dirty="0" smtClean="0">
              <a:latin typeface="Comic Sans MS" pitchFamily="66" charset="0"/>
            </a:endParaRPr>
          </a:p>
          <a:p>
            <a:pPr lvl="1"/>
            <a:endParaRPr lang="en-US" sz="2200" dirty="0" smtClean="0">
              <a:latin typeface="Comic Sans MS" pitchFamily="66" charset="0"/>
            </a:endParaRPr>
          </a:p>
          <a:p>
            <a:pPr lvl="1"/>
            <a:endParaRPr lang="en-US" dirty="0" smtClean="0">
              <a:latin typeface="Comic Sans MS" pitchFamily="66" charset="0"/>
            </a:endParaRPr>
          </a:p>
          <a:p>
            <a:pPr lvl="1"/>
            <a:endParaRPr lang="en-US" dirty="0" smtClean="0">
              <a:latin typeface="Comic Sans MS" pitchFamily="66" charset="0"/>
            </a:endParaRPr>
          </a:p>
        </p:txBody>
      </p:sp>
    </p:spTree>
    <p:extLst>
      <p:ext uri="{BB962C8B-B14F-4D97-AF65-F5344CB8AC3E}">
        <p14:creationId xmlns:p14="http://schemas.microsoft.com/office/powerpoint/2010/main" val="3922153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Masked Measurement</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Researcher doesn’t know which group the participant is randomized to be in</a:t>
            </a:r>
          </a:p>
          <a:p>
            <a:r>
              <a:rPr lang="en-US" dirty="0" smtClean="0">
                <a:latin typeface="Comic Sans MS" pitchFamily="66" charset="0"/>
              </a:rPr>
              <a:t>Participant doesn’t know either</a:t>
            </a:r>
            <a:endParaRPr lang="en-US" dirty="0">
              <a:latin typeface="Comic Sans MS" pitchFamily="66" charset="0"/>
            </a:endParaRPr>
          </a:p>
        </p:txBody>
      </p:sp>
    </p:spTree>
    <p:extLst>
      <p:ext uri="{BB962C8B-B14F-4D97-AF65-F5344CB8AC3E}">
        <p14:creationId xmlns:p14="http://schemas.microsoft.com/office/powerpoint/2010/main" val="267191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Control Groups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Demand characteristics control</a:t>
            </a:r>
          </a:p>
          <a:p>
            <a:pPr lvl="1"/>
            <a:r>
              <a:rPr lang="en-US" dirty="0" smtClean="0">
                <a:latin typeface="Comic Sans MS" pitchFamily="66" charset="0"/>
              </a:rPr>
              <a:t>Experimenter’s opinion about what is presented is shared</a:t>
            </a:r>
          </a:p>
          <a:p>
            <a:r>
              <a:rPr lang="en-US" dirty="0" smtClean="0">
                <a:latin typeface="Comic Sans MS" pitchFamily="66" charset="0"/>
              </a:rPr>
              <a:t>Placebo control</a:t>
            </a:r>
            <a:endParaRPr lang="en-US" dirty="0">
              <a:latin typeface="Comic Sans MS" pitchFamily="66" charset="0"/>
            </a:endParaRPr>
          </a:p>
        </p:txBody>
      </p:sp>
    </p:spTree>
    <p:extLst>
      <p:ext uri="{BB962C8B-B14F-4D97-AF65-F5344CB8AC3E}">
        <p14:creationId xmlns:p14="http://schemas.microsoft.com/office/powerpoint/2010/main" val="1378996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Controls for Social Desirability</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Use of well-written survey questions </a:t>
            </a:r>
          </a:p>
          <a:p>
            <a:r>
              <a:rPr lang="en-US" dirty="0" smtClean="0">
                <a:latin typeface="Comic Sans MS" pitchFamily="66" charset="0"/>
              </a:rPr>
              <a:t>Forced choice between equally socially desirable options</a:t>
            </a:r>
          </a:p>
          <a:p>
            <a:r>
              <a:rPr lang="en-US" dirty="0" smtClean="0">
                <a:latin typeface="Comic Sans MS" pitchFamily="66" charset="0"/>
              </a:rPr>
              <a:t>Socially desirable response scale</a:t>
            </a:r>
            <a:endParaRPr lang="en-US" dirty="0">
              <a:latin typeface="Comic Sans MS" pitchFamily="66" charset="0"/>
            </a:endParaRPr>
          </a:p>
        </p:txBody>
      </p:sp>
    </p:spTree>
    <p:extLst>
      <p:ext uri="{BB962C8B-B14F-4D97-AF65-F5344CB8AC3E}">
        <p14:creationId xmlns:p14="http://schemas.microsoft.com/office/powerpoint/2010/main" val="4027216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40503"/>
          </a:xfrm>
        </p:spPr>
        <p:txBody>
          <a:bodyPr>
            <a:normAutofit fontScale="90000"/>
          </a:bodyPr>
          <a:lstStyle/>
          <a:p>
            <a:r>
              <a:rPr lang="en-US" sz="2700" dirty="0" smtClean="0">
                <a:latin typeface="Comic Sans MS" pitchFamily="66" charset="0"/>
              </a:rPr>
              <a:t>Listed </a:t>
            </a:r>
            <a:r>
              <a:rPr lang="en-US" sz="2700" dirty="0">
                <a:latin typeface="Comic Sans MS" pitchFamily="66" charset="0"/>
              </a:rPr>
              <a:t>below are a few statements about your relationships with others.  How much is each statement TRUE or FALSE for you?</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I am always courteous even to people who are disagreeable.</a:t>
            </a:r>
          </a:p>
          <a:p>
            <a:pPr>
              <a:buFontTx/>
              <a:buChar char="-"/>
            </a:pPr>
            <a:r>
              <a:rPr lang="en-US" dirty="0" smtClean="0"/>
              <a:t>There have been occasions when I took advantage of someone.</a:t>
            </a:r>
          </a:p>
          <a:p>
            <a:pPr>
              <a:buFontTx/>
              <a:buChar char="-"/>
            </a:pPr>
            <a:r>
              <a:rPr lang="en-US" dirty="0" smtClean="0"/>
              <a:t>I sometimes try to get even rather than forgive and forget.</a:t>
            </a:r>
          </a:p>
          <a:p>
            <a:pPr>
              <a:buFontTx/>
              <a:buChar char="-"/>
            </a:pPr>
            <a:r>
              <a:rPr lang="en-US" dirty="0" smtClean="0"/>
              <a:t>I sometimes feel resentful when I don’t get my way.</a:t>
            </a:r>
          </a:p>
          <a:p>
            <a:pPr>
              <a:buFontTx/>
              <a:buChar char="-"/>
            </a:pPr>
            <a:r>
              <a:rPr lang="en-US" dirty="0" smtClean="0"/>
              <a:t>No matter who I’m talking to, I’m always a good listener.</a:t>
            </a:r>
            <a:endParaRPr lang="en-US" dirty="0"/>
          </a:p>
        </p:txBody>
      </p:sp>
    </p:spTree>
    <p:extLst>
      <p:ext uri="{BB962C8B-B14F-4D97-AF65-F5344CB8AC3E}">
        <p14:creationId xmlns:p14="http://schemas.microsoft.com/office/powerpoint/2010/main" val="114904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Study Designs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Randomized experimental designs</a:t>
            </a:r>
          </a:p>
          <a:p>
            <a:r>
              <a:rPr lang="en-US" dirty="0">
                <a:latin typeface="Comic Sans MS" pitchFamily="66" charset="0"/>
              </a:rPr>
              <a:t>Observational Study</a:t>
            </a:r>
          </a:p>
          <a:p>
            <a:pPr lvl="1"/>
            <a:r>
              <a:rPr lang="en-US" dirty="0" smtClean="0">
                <a:latin typeface="Comic Sans MS" pitchFamily="66" charset="0"/>
              </a:rPr>
              <a:t>Quasi-experimental designs</a:t>
            </a:r>
          </a:p>
          <a:p>
            <a:pPr lvl="2"/>
            <a:r>
              <a:rPr lang="en-US" dirty="0" smtClean="0">
                <a:latin typeface="Comic Sans MS" pitchFamily="66" charset="0"/>
              </a:rPr>
              <a:t>Matching</a:t>
            </a:r>
          </a:p>
          <a:p>
            <a:pPr lvl="2"/>
            <a:r>
              <a:rPr lang="en-US" dirty="0" smtClean="0">
                <a:latin typeface="Comic Sans MS" pitchFamily="66" charset="0"/>
              </a:rPr>
              <a:t>Statistical control (e.g., propensity scores)</a:t>
            </a:r>
            <a:endParaRPr lang="en-US" dirty="0">
              <a:latin typeface="Comic Sans MS" pitchFamily="66" charset="0"/>
            </a:endParaRPr>
          </a:p>
        </p:txBody>
      </p:sp>
    </p:spTree>
    <p:extLst>
      <p:ext uri="{BB962C8B-B14F-4D97-AF65-F5344CB8AC3E}">
        <p14:creationId xmlns:p14="http://schemas.microsoft.com/office/powerpoint/2010/main" val="2196945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40503"/>
          </a:xfrm>
        </p:spPr>
        <p:txBody>
          <a:bodyPr>
            <a:normAutofit fontScale="90000"/>
          </a:bodyPr>
          <a:lstStyle/>
          <a:p>
            <a:r>
              <a:rPr lang="en-US" sz="3600" dirty="0" smtClean="0">
                <a:latin typeface="Comic Sans MS" pitchFamily="66" charset="0"/>
              </a:rPr>
              <a:t>Give yourself 1 point for each item that you answered as shown below</a:t>
            </a:r>
            <a:br>
              <a:rPr lang="en-US" sz="3600" dirty="0" smtClean="0">
                <a:latin typeface="Comic Sans MS" pitchFamily="66" charset="0"/>
              </a:rPr>
            </a:br>
            <a:r>
              <a:rPr lang="en-US" sz="2700" dirty="0" smtClean="0">
                <a:latin typeface="Comic Sans MS" pitchFamily="66" charset="0"/>
              </a:rPr>
              <a:t>(Possible score range is 0-5) </a:t>
            </a:r>
            <a:endParaRPr lang="en-US" dirty="0"/>
          </a:p>
        </p:txBody>
      </p:sp>
      <p:sp>
        <p:nvSpPr>
          <p:cNvPr id="3" name="Content Placeholder 2"/>
          <p:cNvSpPr>
            <a:spLocks noGrp="1"/>
          </p:cNvSpPr>
          <p:nvPr>
            <p:ph idx="1"/>
          </p:nvPr>
        </p:nvSpPr>
        <p:spPr>
          <a:xfrm>
            <a:off x="209550" y="1790700"/>
            <a:ext cx="8686800" cy="4350404"/>
          </a:xfrm>
        </p:spPr>
        <p:txBody>
          <a:bodyPr>
            <a:normAutofit fontScale="92500" lnSpcReduction="20000"/>
          </a:bodyPr>
          <a:lstStyle/>
          <a:p>
            <a:pPr>
              <a:buFontTx/>
              <a:buChar char="-"/>
            </a:pPr>
            <a:r>
              <a:rPr lang="en-US" dirty="0" smtClean="0"/>
              <a:t>I am always courteous even to people who are disagreeable.  </a:t>
            </a:r>
            <a:r>
              <a:rPr lang="en-US" b="1" dirty="0" smtClean="0"/>
              <a:t>DEFINITELY TRUE</a:t>
            </a:r>
          </a:p>
          <a:p>
            <a:pPr>
              <a:buFontTx/>
              <a:buChar char="-"/>
            </a:pPr>
            <a:r>
              <a:rPr lang="en-US" dirty="0" smtClean="0"/>
              <a:t>There have been occasions when I took advantage of someone. </a:t>
            </a:r>
            <a:r>
              <a:rPr lang="en-US" b="1" dirty="0"/>
              <a:t>DEFINITELY </a:t>
            </a:r>
            <a:r>
              <a:rPr lang="en-US" b="1" dirty="0" smtClean="0"/>
              <a:t>FALSE</a:t>
            </a:r>
            <a:endParaRPr lang="en-US" dirty="0" smtClean="0"/>
          </a:p>
          <a:p>
            <a:pPr>
              <a:buFontTx/>
              <a:buChar char="-"/>
            </a:pPr>
            <a:r>
              <a:rPr lang="en-US" dirty="0" smtClean="0"/>
              <a:t>I sometimes try to get even rather than forgive and forget. </a:t>
            </a:r>
            <a:r>
              <a:rPr lang="en-US" b="1" dirty="0"/>
              <a:t>DEFINITELY FALSE</a:t>
            </a:r>
            <a:endParaRPr lang="en-US" dirty="0"/>
          </a:p>
          <a:p>
            <a:pPr>
              <a:buFontTx/>
              <a:buChar char="-"/>
            </a:pPr>
            <a:r>
              <a:rPr lang="en-US" dirty="0" smtClean="0"/>
              <a:t>I sometimes feel resentful when I don’t get my </a:t>
            </a:r>
          </a:p>
          <a:p>
            <a:pPr>
              <a:buFontTx/>
              <a:buChar char="-"/>
            </a:pPr>
            <a:r>
              <a:rPr lang="en-US" dirty="0" smtClean="0"/>
              <a:t>way. </a:t>
            </a:r>
            <a:r>
              <a:rPr lang="en-US" b="1" dirty="0"/>
              <a:t>DEFINITELY FALSE</a:t>
            </a:r>
            <a:endParaRPr lang="en-US" dirty="0"/>
          </a:p>
          <a:p>
            <a:pPr>
              <a:buFontTx/>
              <a:buChar char="-"/>
            </a:pPr>
            <a:r>
              <a:rPr lang="en-US" dirty="0" smtClean="0"/>
              <a:t>No matter who I’m talking to, I’m always a good listener. </a:t>
            </a:r>
            <a:r>
              <a:rPr lang="en-US" b="1" dirty="0"/>
              <a:t>DEFINITELY TRUE</a:t>
            </a:r>
            <a:endParaRPr lang="en-US" dirty="0"/>
          </a:p>
        </p:txBody>
      </p:sp>
    </p:spTree>
    <p:extLst>
      <p:ext uri="{BB962C8B-B14F-4D97-AF65-F5344CB8AC3E}">
        <p14:creationId xmlns:p14="http://schemas.microsoft.com/office/powerpoint/2010/main" val="2116135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33"/>
            <a:ext cx="9144000" cy="611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331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ormAutofit/>
          </a:bodyPr>
          <a:lstStyle/>
          <a:p>
            <a:r>
              <a:rPr lang="en-US" sz="4000" dirty="0" smtClean="0"/>
              <a:t> </a:t>
            </a:r>
            <a:r>
              <a:rPr lang="en-US" sz="6000" dirty="0" smtClean="0">
                <a:latin typeface="Comic Sans MS" pitchFamily="66" charset="0"/>
              </a:rPr>
              <a:t>Thank </a:t>
            </a:r>
            <a:r>
              <a:rPr lang="en-US" sz="6000" smtClean="0">
                <a:latin typeface="Comic Sans MS" pitchFamily="66" charset="0"/>
              </a:rPr>
              <a:t>you </a:t>
            </a:r>
            <a:endParaRPr lang="en-US" sz="4000" dirty="0" smtClean="0">
              <a:latin typeface="Comic Sans MS" pitchFamily="66" charset="0"/>
            </a:endParaRPr>
          </a:p>
        </p:txBody>
      </p:sp>
      <p:pic>
        <p:nvPicPr>
          <p:cNvPr id="4" name="Picture 3" descr="hays-burning-tex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7035" y="1900519"/>
            <a:ext cx="4966447" cy="254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people scored?</a:t>
            </a:r>
            <a:endParaRPr lang="en-US" dirty="0"/>
          </a:p>
        </p:txBody>
      </p:sp>
      <p:sp>
        <p:nvSpPr>
          <p:cNvPr id="3" name="Content Placeholder 2"/>
          <p:cNvSpPr>
            <a:spLocks noGrp="1"/>
          </p:cNvSpPr>
          <p:nvPr>
            <p:ph idx="1"/>
          </p:nvPr>
        </p:nvSpPr>
        <p:spPr/>
        <p:txBody>
          <a:bodyPr/>
          <a:lstStyle/>
          <a:p>
            <a:r>
              <a:rPr lang="en-US" dirty="0" smtClean="0"/>
              <a:t>0 points?   _______</a:t>
            </a:r>
          </a:p>
          <a:p>
            <a:r>
              <a:rPr lang="en-US" dirty="0" smtClean="0"/>
              <a:t>1 point?     _______</a:t>
            </a:r>
          </a:p>
          <a:p>
            <a:r>
              <a:rPr lang="en-US" dirty="0" smtClean="0"/>
              <a:t>2 points?</a:t>
            </a:r>
            <a:r>
              <a:rPr lang="en-US" dirty="0"/>
              <a:t> </a:t>
            </a:r>
            <a:r>
              <a:rPr lang="en-US" dirty="0" smtClean="0"/>
              <a:t>  _______</a:t>
            </a:r>
            <a:endParaRPr lang="en-US" dirty="0"/>
          </a:p>
          <a:p>
            <a:r>
              <a:rPr lang="en-US" dirty="0" smtClean="0"/>
              <a:t>3 points?</a:t>
            </a:r>
            <a:r>
              <a:rPr lang="en-US" dirty="0"/>
              <a:t> </a:t>
            </a:r>
            <a:r>
              <a:rPr lang="en-US" dirty="0" smtClean="0"/>
              <a:t>  _______</a:t>
            </a:r>
            <a:endParaRPr lang="en-US" dirty="0"/>
          </a:p>
          <a:p>
            <a:r>
              <a:rPr lang="en-US" dirty="0" smtClean="0"/>
              <a:t>4 points?   _______</a:t>
            </a:r>
            <a:endParaRPr lang="en-US" dirty="0"/>
          </a:p>
          <a:p>
            <a:r>
              <a:rPr lang="en-US" dirty="0" smtClean="0"/>
              <a:t>5 points?   _______</a:t>
            </a:r>
          </a:p>
          <a:p>
            <a:r>
              <a:rPr lang="en-US" dirty="0" smtClean="0"/>
              <a:t>Mean was 1-2 points in MOS</a:t>
            </a:r>
            <a:endParaRPr lang="en-US" dirty="0"/>
          </a:p>
          <a:p>
            <a:endParaRPr lang="en-US" dirty="0"/>
          </a:p>
        </p:txBody>
      </p:sp>
    </p:spTree>
    <p:extLst>
      <p:ext uri="{BB962C8B-B14F-4D97-AF65-F5344CB8AC3E}">
        <p14:creationId xmlns:p14="http://schemas.microsoft.com/office/powerpoint/2010/main" val="29913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Basic Concepts </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omic Sans MS" pitchFamily="66" charset="0"/>
              </a:rPr>
              <a:t>Internal validity</a:t>
            </a:r>
          </a:p>
          <a:p>
            <a:pPr lvl="1"/>
            <a:r>
              <a:rPr lang="en-US" dirty="0" smtClean="0">
                <a:latin typeface="Comic Sans MS" pitchFamily="66" charset="0"/>
              </a:rPr>
              <a:t>Data support conclusions about the hypothesis in the specific instance studied</a:t>
            </a:r>
          </a:p>
          <a:p>
            <a:r>
              <a:rPr lang="en-US" dirty="0" smtClean="0">
                <a:latin typeface="Comic Sans MS" pitchFamily="66" charset="0"/>
              </a:rPr>
              <a:t>External validity</a:t>
            </a:r>
          </a:p>
          <a:p>
            <a:pPr lvl="1"/>
            <a:r>
              <a:rPr lang="en-US" dirty="0" smtClean="0">
                <a:latin typeface="Comic Sans MS" pitchFamily="66" charset="0"/>
              </a:rPr>
              <a:t>Findings of the study can be generalized to other populations and settings</a:t>
            </a:r>
          </a:p>
          <a:p>
            <a:r>
              <a:rPr lang="en-US" dirty="0" smtClean="0">
                <a:latin typeface="Comic Sans MS" pitchFamily="66" charset="0"/>
              </a:rPr>
              <a:t>Extraneous variable</a:t>
            </a:r>
          </a:p>
          <a:p>
            <a:pPr lvl="1"/>
            <a:r>
              <a:rPr lang="en-US" dirty="0" smtClean="0">
                <a:latin typeface="Comic Sans MS" pitchFamily="66" charset="0"/>
              </a:rPr>
              <a:t>Capable of explaining the study findings without invoking the hypothesis (alternative explanation for the results)</a:t>
            </a:r>
          </a:p>
          <a:p>
            <a:pPr lvl="1"/>
            <a:endParaRPr lang="en-US" dirty="0" smtClean="0">
              <a:latin typeface="Comic Sans MS" pitchFamily="66" charset="0"/>
            </a:endParaRPr>
          </a:p>
          <a:p>
            <a:endParaRPr lang="en-US" dirty="0"/>
          </a:p>
        </p:txBody>
      </p:sp>
    </p:spTree>
    <p:extLst>
      <p:ext uri="{BB962C8B-B14F-4D97-AF65-F5344CB8AC3E}">
        <p14:creationId xmlns:p14="http://schemas.microsoft.com/office/powerpoint/2010/main" val="184904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450"/>
            <a:ext cx="901065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209550"/>
            <a:ext cx="8686800" cy="1570038"/>
          </a:xfrm>
        </p:spPr>
        <p:txBody>
          <a:bodyPr>
            <a:normAutofit/>
          </a:bodyPr>
          <a:lstStyle/>
          <a:p>
            <a:r>
              <a:rPr lang="en-US" sz="2400" dirty="0" smtClean="0">
                <a:latin typeface="Comic Sans MS" pitchFamily="66" charset="0"/>
              </a:rPr>
              <a:t>Correlation = 0.62 between number of breeding pairs of storks and births in 17 European Countries</a:t>
            </a:r>
            <a:endParaRPr lang="en-US" sz="2400" dirty="0">
              <a:latin typeface="Comic Sans MS" pitchFamily="66" charset="0"/>
            </a:endParaRPr>
          </a:p>
        </p:txBody>
      </p:sp>
    </p:spTree>
    <p:extLst>
      <p:ext uri="{BB962C8B-B14F-4D97-AF65-F5344CB8AC3E}">
        <p14:creationId xmlns:p14="http://schemas.microsoft.com/office/powerpoint/2010/main" val="56800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7" y="-5037652"/>
            <a:ext cx="10201191" cy="14216817"/>
          </a:xfrm>
          <a:prstGeom prst="rect">
            <a:avLst/>
          </a:prstGeom>
        </p:spPr>
      </p:pic>
    </p:spTree>
    <p:extLst>
      <p:ext uri="{BB962C8B-B14F-4D97-AF65-F5344CB8AC3E}">
        <p14:creationId xmlns:p14="http://schemas.microsoft.com/office/powerpoint/2010/main" val="89228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467"/>
            <a:ext cx="9144000" cy="672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65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79067" y="2658533"/>
            <a:ext cx="1642533" cy="132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mic Sans MS" pitchFamily="66" charset="0"/>
              </a:rPr>
              <a:t>Birth</a:t>
            </a:r>
          </a:p>
          <a:p>
            <a:pPr algn="ctr"/>
            <a:r>
              <a:rPr lang="en-US" dirty="0" smtClean="0">
                <a:solidFill>
                  <a:schemeClr val="tx1"/>
                </a:solidFill>
                <a:latin typeface="Comic Sans MS" pitchFamily="66" charset="0"/>
              </a:rPr>
              <a:t>Rate</a:t>
            </a:r>
            <a:endParaRPr lang="en-US" dirty="0">
              <a:solidFill>
                <a:schemeClr val="tx1"/>
              </a:solidFill>
              <a:latin typeface="Comic Sans MS" pitchFamily="66" charset="0"/>
            </a:endParaRPr>
          </a:p>
        </p:txBody>
      </p:sp>
      <p:sp>
        <p:nvSpPr>
          <p:cNvPr id="3" name="Oval 2"/>
          <p:cNvSpPr/>
          <p:nvPr/>
        </p:nvSpPr>
        <p:spPr>
          <a:xfrm>
            <a:off x="3064933" y="3522133"/>
            <a:ext cx="1320800" cy="13038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Storks</a:t>
            </a:r>
            <a:endParaRPr lang="en-US" dirty="0">
              <a:solidFill>
                <a:schemeClr val="tx1"/>
              </a:solidFill>
            </a:endParaRPr>
          </a:p>
        </p:txBody>
      </p:sp>
      <p:cxnSp>
        <p:nvCxnSpPr>
          <p:cNvPr id="5" name="Straight Arrow Connector 4"/>
          <p:cNvCxnSpPr/>
          <p:nvPr/>
        </p:nvCxnSpPr>
        <p:spPr>
          <a:xfrm flipV="1">
            <a:off x="4385733" y="3522133"/>
            <a:ext cx="1828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181600" y="4174066"/>
            <a:ext cx="593432" cy="369332"/>
          </a:xfrm>
          <a:prstGeom prst="rect">
            <a:avLst/>
          </a:prstGeom>
          <a:noFill/>
        </p:spPr>
        <p:txBody>
          <a:bodyPr wrap="none" rtlCol="0">
            <a:spAutoFit/>
          </a:bodyPr>
          <a:lstStyle/>
          <a:p>
            <a:r>
              <a:rPr lang="en-US" dirty="0" smtClean="0"/>
              <a:t>0.62</a:t>
            </a:r>
            <a:endParaRPr lang="en-US" dirty="0"/>
          </a:p>
        </p:txBody>
      </p:sp>
      <p:sp>
        <p:nvSpPr>
          <p:cNvPr id="6" name="Title 5"/>
          <p:cNvSpPr>
            <a:spLocks noGrp="1"/>
          </p:cNvSpPr>
          <p:nvPr>
            <p:ph type="title"/>
          </p:nvPr>
        </p:nvSpPr>
        <p:spPr/>
        <p:txBody>
          <a:bodyPr>
            <a:normAutofit fontScale="90000"/>
          </a:bodyPr>
          <a:lstStyle/>
          <a:p>
            <a:r>
              <a:rPr lang="en-US" dirty="0" smtClean="0"/>
              <a:t>Do storks cause (increase the number of) births in Europe?</a:t>
            </a:r>
            <a:endParaRPr lang="en-US" dirty="0"/>
          </a:p>
        </p:txBody>
      </p:sp>
    </p:spTree>
    <p:extLst>
      <p:ext uri="{BB962C8B-B14F-4D97-AF65-F5344CB8AC3E}">
        <p14:creationId xmlns:p14="http://schemas.microsoft.com/office/powerpoint/2010/main" val="3047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Whate and 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Whate and Clean.potx</Template>
  <TotalTime>4705</TotalTime>
  <Words>964</Words>
  <Application>Microsoft Office PowerPoint</Application>
  <PresentationFormat>On-screen Show (4:3)</PresentationFormat>
  <Paragraphs>158</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Whate and Clean</vt:lpstr>
      <vt:lpstr>Internal and External Validity and Method of Control  </vt:lpstr>
      <vt:lpstr>Listed below are a few statements about your relationships with others.  How much is each statement TRUE or FALSE for you? </vt:lpstr>
      <vt:lpstr>Give yourself 1 point for each item that you answered as shown below (Possible score range is 0-5) </vt:lpstr>
      <vt:lpstr>How many people scored?</vt:lpstr>
      <vt:lpstr>Basic Concepts </vt:lpstr>
      <vt:lpstr>Correlation = 0.62 between number of breeding pairs of storks and births in 17 European Countries</vt:lpstr>
      <vt:lpstr>PowerPoint Presentation</vt:lpstr>
      <vt:lpstr>PowerPoint Presentation</vt:lpstr>
      <vt:lpstr>Do storks cause (increase the number of) births in Europe?</vt:lpstr>
      <vt:lpstr>An extraneous variable, area</vt:lpstr>
      <vt:lpstr>Standardized regression coefficients show that storks do not cause births</vt:lpstr>
      <vt:lpstr>Factors that Compromise Internal Validity </vt:lpstr>
      <vt:lpstr>“On Stage” Effects</vt:lpstr>
      <vt:lpstr>“On Stage” Effects</vt:lpstr>
      <vt:lpstr>Hawthorne Effects</vt:lpstr>
      <vt:lpstr>Placebo effects</vt:lpstr>
      <vt:lpstr> Expectancy effects</vt:lpstr>
      <vt:lpstr>Personal relationship effects</vt:lpstr>
      <vt:lpstr>Selective or distorted memory/recall bias </vt:lpstr>
      <vt:lpstr>Biased sample</vt:lpstr>
      <vt:lpstr>Methods of Control</vt:lpstr>
      <vt:lpstr>Unobtrusive measures</vt:lpstr>
      <vt:lpstr>Extended Observation and  Cross-Checking</vt:lpstr>
      <vt:lpstr>Deception</vt:lpstr>
      <vt:lpstr>Masked Measurement</vt:lpstr>
      <vt:lpstr>Control Groups</vt:lpstr>
      <vt:lpstr>Controls for Social Desirability</vt:lpstr>
      <vt:lpstr>Listed below are a few statements about your relationships with others.  How much is each statement TRUE or FALSE for you? </vt:lpstr>
      <vt:lpstr>Study Designs</vt:lpstr>
      <vt:lpstr>PowerPoint Presentation</vt:lpstr>
      <vt:lpstr> Thank you </vt:lpstr>
    </vt:vector>
  </TitlesOfParts>
  <Company>Childrens Hospital of Philadelphia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and External Validity and Method of Control</dc:title>
  <dc:creator>Ron D. Hays, PhD</dc:creator>
  <cp:lastModifiedBy>Dr. Ron D. Hays</cp:lastModifiedBy>
  <cp:revision>295</cp:revision>
  <cp:lastPrinted>2011-12-13T16:44:58Z</cp:lastPrinted>
  <dcterms:created xsi:type="dcterms:W3CDTF">2011-11-09T23:11:39Z</dcterms:created>
  <dcterms:modified xsi:type="dcterms:W3CDTF">2011-12-14T02:07:07Z</dcterms:modified>
</cp:coreProperties>
</file>